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48" r:id="rId3"/>
    <p:sldId id="294" r:id="rId4"/>
    <p:sldId id="337" r:id="rId5"/>
    <p:sldId id="339" r:id="rId6"/>
    <p:sldId id="347" r:id="rId7"/>
    <p:sldId id="340" r:id="rId8"/>
    <p:sldId id="341" r:id="rId9"/>
    <p:sldId id="342" r:id="rId10"/>
    <p:sldId id="343" r:id="rId11"/>
    <p:sldId id="276" r:id="rId12"/>
    <p:sldId id="280" r:id="rId13"/>
    <p:sldId id="281" r:id="rId14"/>
    <p:sldId id="311" r:id="rId15"/>
    <p:sldId id="302" r:id="rId16"/>
    <p:sldId id="303" r:id="rId17"/>
    <p:sldId id="312" r:id="rId18"/>
    <p:sldId id="313" r:id="rId19"/>
    <p:sldId id="314" r:id="rId20"/>
    <p:sldId id="318" r:id="rId21"/>
    <p:sldId id="315" r:id="rId22"/>
    <p:sldId id="319" r:id="rId23"/>
    <p:sldId id="321" r:id="rId24"/>
    <p:sldId id="320" r:id="rId25"/>
    <p:sldId id="307" r:id="rId26"/>
    <p:sldId id="322" r:id="rId27"/>
    <p:sldId id="323" r:id="rId28"/>
    <p:sldId id="317" r:id="rId29"/>
    <p:sldId id="29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3"/>
    <p:restoredTop sz="92647" autoAdjust="0"/>
  </p:normalViewPr>
  <p:slideViewPr>
    <p:cSldViewPr showGuides="1">
      <p:cViewPr varScale="1">
        <p:scale>
          <a:sx n="97" d="100"/>
          <a:sy n="97" d="100"/>
        </p:scale>
        <p:origin x="17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ntium_FDIV_bug#cite_note-2" TargetMode="External"/><Relationship Id="rId3" Type="http://schemas.openxmlformats.org/officeDocument/2006/relationships/hyperlink" Target="https://en.wikipedia.org/wiki/Computer_bug" TargetMode="External"/><Relationship Id="rId7" Type="http://schemas.openxmlformats.org/officeDocument/2006/relationships/hyperlink" Target="https://en.wikipedia.org/wiki/Pentium_FDIV_bug#cite_note-NicelyFAQ-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ynchburg_College" TargetMode="External"/><Relationship Id="rId5" Type="http://schemas.openxmlformats.org/officeDocument/2006/relationships/hyperlink" Target="https://en.wikipedia.org/wiki/P5_(microarchitecture)" TargetMode="External"/><Relationship Id="rId4" Type="http://schemas.openxmlformats.org/officeDocument/2006/relationships/hyperlink" Target="https://en.wikipedia.org/wiki/Floating_point_uni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talk about verification of safety</a:t>
            </a:r>
            <a:r>
              <a:rPr lang="en-US" baseline="0" dirty="0"/>
              <a:t> critical AE system of which the modern commercial airliner is probably the </a:t>
            </a:r>
            <a:r>
              <a:rPr lang="en-US" b="1" baseline="0" dirty="0"/>
              <a:t>grandest example </a:t>
            </a:r>
            <a:r>
              <a:rPr lang="en-US" baseline="0" dirty="0"/>
              <a:t>of.</a:t>
            </a:r>
          </a:p>
          <a:p>
            <a:endParaRPr lang="en-US" dirty="0"/>
          </a:p>
          <a:p>
            <a:r>
              <a:rPr lang="en-US" dirty="0"/>
              <a:t>Outset, we have to say that these air travel by a commercial airline is extremely safe</a:t>
            </a:r>
            <a:r>
              <a:rPr lang="en-US" baseline="0" dirty="0"/>
              <a:t> by about every measure.</a:t>
            </a:r>
            <a:endParaRPr lang="en-US" dirty="0"/>
          </a:p>
          <a:p>
            <a:r>
              <a:rPr lang="en-US" dirty="0"/>
              <a:t>6” of leg space in an exit</a:t>
            </a:r>
            <a:r>
              <a:rPr lang="en-US" baseline="0" dirty="0"/>
              <a:t> row is in high demand because </a:t>
            </a:r>
            <a:r>
              <a:rPr lang="en-US" b="1" baseline="0" dirty="0"/>
              <a:t>the probability of being in a flight where the extra responsibility of being in an exit row would matter is very low. </a:t>
            </a:r>
          </a:p>
          <a:p>
            <a:endParaRPr lang="en-US" b="1" baseline="0" dirty="0"/>
          </a:p>
          <a:p>
            <a:r>
              <a:rPr lang="en-US" b="0" baseline="0" dirty="0"/>
              <a:t>The </a:t>
            </a:r>
            <a:r>
              <a:rPr lang="en-US" b="1" baseline="0" dirty="0"/>
              <a:t>invisible hand </a:t>
            </a:r>
            <a:r>
              <a:rPr lang="en-US" b="0" baseline="0" dirty="0"/>
              <a:t>that has made the safety record so impressive are the regulations that the US </a:t>
            </a:r>
            <a:r>
              <a:rPr lang="en-US" b="0" baseline="0" dirty="0" err="1"/>
              <a:t>govt</a:t>
            </a:r>
            <a:r>
              <a:rPr lang="en-US" b="0" baseline="0" dirty="0"/>
              <a:t> (and its European counterpart) puts in place for any airline to operate in the US airports. </a:t>
            </a:r>
          </a:p>
          <a:p>
            <a:endParaRPr lang="en-US" b="0" baseline="0" dirty="0"/>
          </a:p>
          <a:p>
            <a:r>
              <a:rPr lang="en-US" b="0" baseline="0" dirty="0"/>
              <a:t>From the phrasing of the safety announcements, to the weight of the cockpit door to # on board defibrillators, the FAA regulates no only the flying equipment but also the processes in the airports in </a:t>
            </a:r>
            <a:r>
              <a:rPr lang="en-US" b="0" baseline="0" dirty="0" err="1"/>
              <a:t>countires</a:t>
            </a:r>
            <a:r>
              <a:rPr lang="en-US" b="0" baseline="0" dirty="0"/>
              <a:t> from which the plane take off. </a:t>
            </a:r>
          </a:p>
          <a:p>
            <a:endParaRPr lang="en-US" b="0" baseline="0" dirty="0"/>
          </a:p>
          <a:p>
            <a:r>
              <a:rPr lang="en-US" b="0" baseline="0" dirty="0"/>
              <a:t>Part of this </a:t>
            </a:r>
            <a:r>
              <a:rPr lang="en-US" b="0" baseline="0" dirty="0" err="1"/>
              <a:t>regularoy</a:t>
            </a:r>
            <a:r>
              <a:rPr lang="en-US" b="0" baseline="0" dirty="0"/>
              <a:t> process that </a:t>
            </a:r>
            <a:r>
              <a:rPr lang="en-US" b="1" baseline="0" dirty="0"/>
              <a:t>is relevant for my research </a:t>
            </a:r>
            <a:r>
              <a:rPr lang="en-US" b="0" baseline="0" dirty="0"/>
              <a:t>is this document called DO178C by which FAA and EASA approve </a:t>
            </a:r>
            <a:r>
              <a:rPr lang="en-US" b="0" baseline="0" dirty="0" err="1"/>
              <a:t>airbourne</a:t>
            </a:r>
            <a:r>
              <a:rPr lang="en-US" b="0" baseline="0" dirty="0"/>
              <a:t> software</a:t>
            </a:r>
          </a:p>
          <a:p>
            <a:endParaRPr lang="en-US" dirty="0"/>
          </a:p>
          <a:p>
            <a:r>
              <a:rPr lang="en-US" dirty="0"/>
              <a:t>Categorizes into Levels</a:t>
            </a:r>
          </a:p>
          <a:p>
            <a:endParaRPr lang="en-US" dirty="0"/>
          </a:p>
          <a:p>
            <a:r>
              <a:rPr lang="en-US" dirty="0"/>
              <a:t>E.g., any software that </a:t>
            </a:r>
            <a:r>
              <a:rPr lang="en-US" b="1" dirty="0"/>
              <a:t>commands, controls, and monitors safety-critical functions </a:t>
            </a:r>
            <a:r>
              <a:rPr lang="en-US" dirty="0"/>
              <a:t>should receive the highest DAL - Level A.</a:t>
            </a:r>
          </a:p>
          <a:p>
            <a:endParaRPr lang="en-US" dirty="0"/>
          </a:p>
          <a:p>
            <a:r>
              <a:rPr lang="en-US" dirty="0"/>
              <a:t>Catastrophic - Failure may cause multiple fatalities, usually with </a:t>
            </a:r>
            <a:r>
              <a:rPr lang="en-US" b="1" dirty="0"/>
              <a:t>loss of the airplane</a:t>
            </a:r>
            <a:r>
              <a:rPr lang="en-US" dirty="0"/>
              <a:t>.</a:t>
            </a:r>
          </a:p>
          <a:p>
            <a:r>
              <a:rPr lang="en-US" dirty="0"/>
              <a:t>Hazardous - Failure has </a:t>
            </a:r>
            <a:r>
              <a:rPr lang="en-US" b="1" dirty="0"/>
              <a:t>a large negative impact </a:t>
            </a:r>
            <a:r>
              <a:rPr lang="en-US" dirty="0"/>
              <a:t>on </a:t>
            </a:r>
            <a:r>
              <a:rPr lang="en-US" b="1" dirty="0"/>
              <a:t>safety or performance</a:t>
            </a:r>
            <a:r>
              <a:rPr lang="en-US" dirty="0"/>
              <a:t>, or reduces the ability of the crew to operate the aircraft due to physical distress or a </a:t>
            </a:r>
            <a:r>
              <a:rPr lang="en-US" b="1" dirty="0"/>
              <a:t>higher workload</a:t>
            </a:r>
            <a:r>
              <a:rPr lang="en-US" dirty="0"/>
              <a:t>, or causes </a:t>
            </a:r>
            <a:r>
              <a:rPr lang="en-US" b="1" dirty="0"/>
              <a:t>serious or fatal injuries among the passengers</a:t>
            </a:r>
            <a:r>
              <a:rPr lang="en-US" dirty="0"/>
              <a:t>.</a:t>
            </a:r>
          </a:p>
          <a:p>
            <a:r>
              <a:rPr lang="en-US" dirty="0"/>
              <a:t>Major - </a:t>
            </a:r>
            <a:r>
              <a:rPr lang="en-US" b="1" dirty="0"/>
              <a:t>Failure significantly reduces the safety margin </a:t>
            </a:r>
            <a:r>
              <a:rPr lang="en-US" dirty="0"/>
              <a:t>or </a:t>
            </a:r>
            <a:r>
              <a:rPr lang="en-US" b="1" dirty="0"/>
              <a:t>significantly increases crew workload</a:t>
            </a:r>
            <a:r>
              <a:rPr lang="en-US" dirty="0"/>
              <a:t>. May result in passenger </a:t>
            </a:r>
            <a:r>
              <a:rPr lang="en-US" b="1" dirty="0"/>
              <a:t>discomfort</a:t>
            </a:r>
            <a:r>
              <a:rPr lang="en-US" dirty="0"/>
              <a:t> (or even minor injuries).</a:t>
            </a:r>
          </a:p>
          <a:p>
            <a:r>
              <a:rPr lang="en-US" dirty="0"/>
              <a:t>Minor - Failure slightly reduces the </a:t>
            </a:r>
            <a:r>
              <a:rPr lang="en-US" b="1" dirty="0"/>
              <a:t>safety margin or slightly </a:t>
            </a:r>
            <a:r>
              <a:rPr lang="en-US" dirty="0"/>
              <a:t>increases crew workload. Examples might include causing passenger inconvenience or a routine flight plan change.</a:t>
            </a:r>
          </a:p>
          <a:p>
            <a:r>
              <a:rPr lang="en-US" dirty="0"/>
              <a:t>No Effect - Failure has no impact on safety, aircraft operation, or crew workload.</a:t>
            </a:r>
          </a:p>
          <a:p>
            <a:endParaRPr lang="en-US" dirty="0"/>
          </a:p>
          <a:p>
            <a:r>
              <a:rPr lang="en-US" dirty="0"/>
              <a:t>The Airbus A320 jetliner, for example, a major product of the DO-178B era, contains a total of 800,000 lines of code in all of its avionics systems, points out Nat Hillary, field applications engineer with LDRA Software Technology, a software tool supplier in San Bruno Calif. By contrast the Boeing 777, a newer aircraft, features around 4 million lines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A3A0-0E1E-45F0-A9CE-2CF4B807E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Codifies best practices, but this is close gaps</a:t>
            </a:r>
            <a:r>
              <a:rPr lang="en-US" baseline="0" dirty="0"/>
              <a:t> to </a:t>
            </a:r>
            <a:r>
              <a:rPr lang="en-US" b="1" dirty="0"/>
              <a:t>guarantee safe software</a:t>
            </a:r>
            <a:r>
              <a:rPr lang="en-US" dirty="0"/>
              <a:t> and as </a:t>
            </a:r>
            <a:r>
              <a:rPr lang="en-US" b="1" dirty="0"/>
              <a:t>SW systems become more sophisticated </a:t>
            </a:r>
            <a:r>
              <a:rPr lang="en-US" dirty="0"/>
              <a:t>the gaps are only going</a:t>
            </a:r>
            <a:r>
              <a:rPr lang="en-US" baseline="0" dirty="0"/>
              <a:t> </a:t>
            </a:r>
            <a:r>
              <a:rPr lang="en-US" b="1" baseline="0" dirty="0"/>
              <a:t>to become wider</a:t>
            </a:r>
            <a:r>
              <a:rPr lang="en-US" baseline="0" dirty="0"/>
              <a:t>. </a:t>
            </a:r>
          </a:p>
          <a:p>
            <a:endParaRPr lang="en-US" b="1" baseline="0" dirty="0"/>
          </a:p>
          <a:p>
            <a:r>
              <a:rPr lang="en-US" b="0" baseline="0" dirty="0"/>
              <a:t>Many examples, but ZA002 incident which was one of the early </a:t>
            </a:r>
            <a:r>
              <a:rPr lang="en-US" b="0" baseline="0" dirty="0" err="1"/>
              <a:t>testflights</a:t>
            </a:r>
            <a:r>
              <a:rPr lang="en-US" b="0" baseline="0" dirty="0"/>
              <a:t> of the 787.</a:t>
            </a:r>
          </a:p>
          <a:p>
            <a:r>
              <a:rPr lang="en-US" b="0" baseline="0" dirty="0"/>
              <a:t>This </a:t>
            </a:r>
            <a:r>
              <a:rPr lang="en-US" b="0" baseline="0" dirty="0" err="1"/>
              <a:t>plance</a:t>
            </a:r>
            <a:r>
              <a:rPr lang="en-US" b="0" baseline="0" dirty="0"/>
              <a:t> lost primary power during the test flight.</a:t>
            </a:r>
          </a:p>
          <a:p>
            <a:r>
              <a:rPr lang="en-US" b="0" baseline="0" dirty="0"/>
              <a:t>For a plane with a fully electronic cockpit, loss of primary power, to the best of my understanding means that the cockpit </a:t>
            </a:r>
            <a:r>
              <a:rPr lang="en-US" b="1" baseline="0" dirty="0"/>
              <a:t>goes dark</a:t>
            </a:r>
            <a:r>
              <a:rPr lang="en-US" b="0" baseline="0" dirty="0"/>
              <a:t>.</a:t>
            </a:r>
          </a:p>
          <a:p>
            <a:endParaRPr lang="en-US" b="0" baseline="0" dirty="0"/>
          </a:p>
          <a:p>
            <a:r>
              <a:rPr lang="en-US" b="0" baseline="0" dirty="0"/>
              <a:t>Fortunately, this tiny </a:t>
            </a:r>
            <a:r>
              <a:rPr lang="en-US" b="0" baseline="0" dirty="0" err="1"/>
              <a:t>tubine</a:t>
            </a:r>
            <a:r>
              <a:rPr lang="en-US" b="0" baseline="0" dirty="0"/>
              <a:t> called the RAT Ram Air Turbine got deployed… powered up a separate electric supply circuit and the hydraulic system which </a:t>
            </a:r>
            <a:r>
              <a:rPr lang="en-US" b="0" baseline="0" dirty="0" err="1"/>
              <a:t>ithen</a:t>
            </a:r>
            <a:r>
              <a:rPr lang="en-US" b="0" baseline="0" dirty="0"/>
              <a:t> rebooted the system.</a:t>
            </a:r>
          </a:p>
          <a:p>
            <a:endParaRPr lang="en-US" b="0" baseline="0" dirty="0"/>
          </a:p>
          <a:p>
            <a:r>
              <a:rPr lang="en-US" b="0" baseline="0" dirty="0"/>
              <a:t>Boeing reported back that this was a </a:t>
            </a:r>
            <a:r>
              <a:rPr lang="en-US" b="1" baseline="0" dirty="0"/>
              <a:t>combination of physical and </a:t>
            </a:r>
            <a:r>
              <a:rPr lang="en-US" b="1" baseline="0" dirty="0" err="1"/>
              <a:t>sw</a:t>
            </a:r>
            <a:r>
              <a:rPr lang="en-US" b="1" baseline="0" dirty="0"/>
              <a:t> failure. </a:t>
            </a:r>
            <a:r>
              <a:rPr lang="en-US" b="0" baseline="0" dirty="0"/>
              <a:t>Foreign object damage … short circuit in one of the </a:t>
            </a:r>
            <a:r>
              <a:rPr lang="en-US" b="1" baseline="0" dirty="0"/>
              <a:t>redundant power buses</a:t>
            </a:r>
            <a:r>
              <a:rPr lang="en-US" b="0" baseline="0" dirty="0"/>
              <a:t>… but then the </a:t>
            </a:r>
            <a:r>
              <a:rPr lang="en-US" b="0" baseline="0" dirty="0" err="1"/>
              <a:t>sw</a:t>
            </a:r>
            <a:r>
              <a:rPr lang="en-US" b="0" baseline="0" dirty="0"/>
              <a:t> that was supposed to isolate the fault did not work either and tripped up the whole system.</a:t>
            </a:r>
          </a:p>
          <a:p>
            <a:endParaRPr lang="en-US" b="0" baseline="0" dirty="0"/>
          </a:p>
          <a:p>
            <a:r>
              <a:rPr lang="en-US" b="0" baseline="0" dirty="0"/>
              <a:t>So, the power system developed by Hamilton </a:t>
            </a:r>
            <a:r>
              <a:rPr lang="en-US" b="0" baseline="0" dirty="0" err="1"/>
              <a:t>sunstrand</a:t>
            </a:r>
            <a:r>
              <a:rPr lang="en-US" b="0" baseline="0" dirty="0"/>
              <a:t> / Honeywell  probably passed through the certification process which</a:t>
            </a:r>
            <a:r>
              <a:rPr lang="en-US" b="1" baseline="0" dirty="0"/>
              <a:t>, despite having been such a wonderful success,</a:t>
            </a:r>
            <a:r>
              <a:rPr lang="en-US" b="0" baseline="0" dirty="0"/>
              <a:t> has left this design error uncovered until that fateful day. 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A3A0-0E1E-45F0-A9CE-2CF4B807E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verification industry,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1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475m$ cost of replacing chips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FDIV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 bug"/>
              </a:rPr>
              <a:t>computer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affected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loating point unit"/>
              </a:rPr>
              <a:t>floating point 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(FPU)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5 (microarchitecture)"/>
              </a:rPr>
              <a:t>early Intel Pentium processors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Because of the bug, the processor could return incorrect decimal results when dividing a number. Discovered in 1994 by Professor Thomas R. Nicely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ynchburg College"/>
              </a:rPr>
              <a:t>Lynchburg College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Intel attributed the error to missing entries in the lookup table used by the floating-point division circuitry.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5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2E9AC91-DC6C-4B19-92F6-22E456D64441}" type="slidenum">
              <a:rPr lang="en-US" sz="1200" smtClean="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408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B85884E2-29F1-4D86-84CC-3D2D0A090487}" type="slidenum">
              <a:rPr lang="en-US" sz="1200" smtClean="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9484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78875BD-0904-456D-BF1F-B156B76088E4}" type="slidenum">
              <a:rPr lang="en-US" sz="1200" smtClean="0"/>
              <a:pPr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609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schan3@illinois.edu" TargetMode="External"/><Relationship Id="rId2" Type="http://schemas.openxmlformats.org/officeDocument/2006/relationships/hyperlink" Target="https://wiki.illinois.edu/wiki/display/ECECS584FVEC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to cyber-physical system modeling and verification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9038" y="304800"/>
            <a:ext cx="28165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CS/ECE 584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1" y="3129825"/>
            <a:ext cx="1240764" cy="7539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15402" y="1781560"/>
            <a:ext cx="5682567" cy="4130674"/>
            <a:chOff x="1156534" y="1894440"/>
            <a:chExt cx="7080314" cy="4761140"/>
          </a:xfrm>
        </p:grpSpPr>
        <p:sp>
          <p:nvSpPr>
            <p:cNvPr id="6" name="Parallelogram 5"/>
            <p:cNvSpPr/>
            <p:nvPr/>
          </p:nvSpPr>
          <p:spPr>
            <a:xfrm>
              <a:off x="4097655" y="1900527"/>
              <a:ext cx="3669030" cy="4572000"/>
            </a:xfrm>
            <a:prstGeom prst="parallelogram">
              <a:avLst>
                <a:gd name="adj" fmla="val 75213"/>
              </a:avLst>
            </a:prstGeom>
            <a:gradFill flip="none" rotWithShape="1">
              <a:gsLst>
                <a:gs pos="0">
                  <a:srgbClr val="00B050"/>
                </a:gs>
                <a:gs pos="89000">
                  <a:srgbClr val="CFF0DE"/>
                </a:gs>
                <a:gs pos="100000">
                  <a:schemeClr val="bg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8">
                <a:solidFill>
                  <a:schemeClr val="tx1"/>
                </a:solidFill>
              </a:endParaRPr>
            </a:p>
          </p:txBody>
        </p:sp>
        <p:sp>
          <p:nvSpPr>
            <p:cNvPr id="7" name="Parallelogram 6"/>
            <p:cNvSpPr/>
            <p:nvPr/>
          </p:nvSpPr>
          <p:spPr>
            <a:xfrm flipH="1">
              <a:off x="1377315" y="1900527"/>
              <a:ext cx="3604260" cy="4572000"/>
            </a:xfrm>
            <a:prstGeom prst="parallelogram">
              <a:avLst>
                <a:gd name="adj" fmla="val 75213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B0F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8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6534" y="1895400"/>
              <a:ext cx="2080863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Define</a:t>
              </a:r>
            </a:p>
            <a:p>
              <a:pPr algn="ctr"/>
              <a:r>
                <a:rPr lang="en-US" sz="2038" dirty="0"/>
                <a:t>Requirements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9597" y="3078481"/>
              <a:ext cx="1935779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System level </a:t>
              </a:r>
            </a:p>
            <a:p>
              <a:pPr algn="ctr"/>
              <a:r>
                <a:rPr lang="en-US" sz="2038" dirty="0"/>
                <a:t>specification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3995" y="5826198"/>
              <a:ext cx="2355371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Subsystem</a:t>
              </a:r>
            </a:p>
            <a:p>
              <a:pPr algn="ctr"/>
              <a:r>
                <a:rPr lang="en-US" sz="2038" dirty="0"/>
                <a:t>Implementation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6933" y="3078478"/>
              <a:ext cx="1764251" cy="1190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System </a:t>
              </a:r>
            </a:p>
            <a:p>
              <a:pPr algn="ctr"/>
              <a:r>
                <a:rPr lang="en-US" sz="2038" dirty="0"/>
                <a:t>Integration </a:t>
              </a:r>
            </a:p>
            <a:p>
              <a:pPr algn="ctr"/>
              <a:endParaRPr lang="en-US" sz="2038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0225" y="1894440"/>
              <a:ext cx="1666623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Vehicle </a:t>
              </a:r>
            </a:p>
            <a:p>
              <a:pPr algn="ctr"/>
              <a:r>
                <a:rPr lang="en-US" sz="2038" dirty="0"/>
                <a:t>Calibration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36434" y="4272972"/>
              <a:ext cx="1641218" cy="829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Subsystem</a:t>
              </a:r>
            </a:p>
            <a:p>
              <a:pPr algn="ctr"/>
              <a:r>
                <a:rPr lang="en-US" sz="2038" dirty="0"/>
                <a:t>Design in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99736" y="4274345"/>
              <a:ext cx="1690350" cy="1190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38" dirty="0"/>
                <a:t>Subsystem</a:t>
              </a:r>
            </a:p>
            <a:p>
              <a:pPr algn="ctr"/>
              <a:r>
                <a:rPr lang="en-US" sz="2038" dirty="0"/>
                <a:t>Integration</a:t>
              </a:r>
            </a:p>
            <a:p>
              <a:pPr algn="ctr"/>
              <a:endParaRPr lang="en-US" sz="2038" dirty="0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lifecycle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3" y="4978749"/>
            <a:ext cx="1535962" cy="6446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30" y="4978749"/>
            <a:ext cx="1195401" cy="227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2" y="4087170"/>
            <a:ext cx="1241779" cy="3335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3" y="4132783"/>
            <a:ext cx="1195343" cy="4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Beyond ECE/CS 584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Hardware verification (model checking) is now part of engineering practice in the industry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Automated Device Driver Verification at Microsoft: SLAM tool from MSR; AMAZON Web services verified using TLA</a:t>
            </a:r>
          </a:p>
          <a:p>
            <a:pPr>
              <a:lnSpc>
                <a:spcPct val="120000"/>
              </a:lnSpc>
            </a:pPr>
            <a:r>
              <a:rPr lang="en-US" dirty="0"/>
              <a:t>Formal modeling and analysis is becoming part of certification process for avionics (e.g., ASTREE); adoption for automotive and manufacturing around the corner</a:t>
            </a:r>
          </a:p>
          <a:p>
            <a:pPr>
              <a:lnSpc>
                <a:spcPct val="120000"/>
              </a:lnSpc>
            </a:pPr>
            <a:r>
              <a:rPr lang="en-US" dirty="0"/>
              <a:t>Commercial enterprises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Synopsis, Mentor Graphics, Cadence, </a:t>
            </a:r>
            <a:r>
              <a:rPr lang="en-US" dirty="0" err="1"/>
              <a:t>Coverity</a:t>
            </a:r>
            <a:r>
              <a:rPr lang="en-US" dirty="0"/>
              <a:t>, Galois, SRI,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up and coming in the automotive space</a:t>
            </a:r>
          </a:p>
          <a:p>
            <a:pPr>
              <a:lnSpc>
                <a:spcPct val="120000"/>
              </a:lnSpc>
            </a:pPr>
            <a:r>
              <a:rPr lang="en-US" dirty="0"/>
              <a:t>Vibrant research community: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Conferences: CAV, TACAS,HSCC, </a:t>
            </a:r>
            <a:r>
              <a:rPr lang="en-US" dirty="0" err="1"/>
              <a:t>EMSoft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Faculty position openings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Related Turing Awards: </a:t>
            </a:r>
            <a:r>
              <a:rPr lang="en-US" dirty="0" err="1"/>
              <a:t>Lamport</a:t>
            </a:r>
            <a:r>
              <a:rPr lang="en-US" dirty="0"/>
              <a:t> (2014), Clarke, </a:t>
            </a:r>
            <a:r>
              <a:rPr lang="en-US" dirty="0" err="1"/>
              <a:t>Sifakis</a:t>
            </a:r>
            <a:r>
              <a:rPr lang="en-US" dirty="0"/>
              <a:t>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</a:t>
            </a:r>
            <a:r>
              <a:rPr lang="en-US" dirty="0" err="1"/>
              <a:t>Dijkstra</a:t>
            </a:r>
            <a:r>
              <a:rPr lang="en-US" dirty="0"/>
              <a:t> (1972) …</a:t>
            </a:r>
          </a:p>
        </p:txBody>
      </p:sp>
    </p:spTree>
    <p:extLst>
      <p:ext uri="{BB962C8B-B14F-4D97-AF65-F5344CB8AC3E}">
        <p14:creationId xmlns:p14="http://schemas.microsoft.com/office/powerpoint/2010/main" val="18874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ECE/CS 584 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Techniques for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modeling </a:t>
            </a:r>
            <a:r>
              <a:rPr lang="en-US" dirty="0"/>
              <a:t>systems with dynamics, computation, and communication</a:t>
            </a:r>
          </a:p>
          <a:p>
            <a:pPr lvl="1"/>
            <a:r>
              <a:rPr lang="en-US" dirty="0"/>
              <a:t>Hybrid Automata</a:t>
            </a:r>
          </a:p>
          <a:p>
            <a:r>
              <a:rPr lang="en-US" dirty="0"/>
              <a:t>Techniques for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rigorously reasoning </a:t>
            </a:r>
            <a:r>
              <a:rPr lang="en-US" dirty="0"/>
              <a:t>about correctness of systems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Techniques for using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verification tools</a:t>
            </a:r>
            <a:r>
              <a:rPr lang="en-US" dirty="0"/>
              <a:t> and libraries</a:t>
            </a:r>
          </a:p>
          <a:p>
            <a:pPr lvl="1"/>
            <a:r>
              <a:rPr lang="en-US" dirty="0"/>
              <a:t>model checkers, SMT solvers, and theorem </a:t>
            </a:r>
            <a:r>
              <a:rPr lang="en-US" dirty="0" err="1"/>
              <a:t>provers</a:t>
            </a: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Exposure</a:t>
            </a:r>
            <a:r>
              <a:rPr lang="en-US" dirty="0"/>
              <a:t> to some of the most influential ideas in CS and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78522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Example: Informal 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token-based</a:t>
            </a:r>
            <a:r>
              <a:rPr lang="en-US" dirty="0"/>
              <a:t> mutual exclusion algorithm on a ring network</a:t>
            </a:r>
          </a:p>
          <a:p>
            <a:pPr lvl="1"/>
            <a:r>
              <a:rPr lang="en-US" dirty="0"/>
              <a:t>Collection of processes send and receive bits over a ring network so that only one of them has a “token”</a:t>
            </a:r>
          </a:p>
          <a:p>
            <a:r>
              <a:rPr lang="en-US" dirty="0"/>
              <a:t>Discrete</a:t>
            </a:r>
          </a:p>
          <a:p>
            <a:pPr lvl="1"/>
            <a:r>
              <a:rPr lang="en-US" dirty="0"/>
              <a:t>Each process has variables that take only discrete values </a:t>
            </a:r>
          </a:p>
          <a:p>
            <a:pPr lvl="1"/>
            <a:r>
              <a:rPr lang="en-US" dirty="0"/>
              <a:t>Time elapses in </a:t>
            </a:r>
            <a:r>
              <a:rPr lang="en-US" b="1" dirty="0"/>
              <a:t>discrete steps </a:t>
            </a:r>
            <a:r>
              <a:rPr lang="en-US" dirty="0"/>
              <a:t>(This is a modeling choice and we can remove it later)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3567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/>
              <a:t>Token-based mutual exclusion in unidirectional ring</a:t>
            </a:r>
            <a:br>
              <a:rPr lang="en-US" sz="2800" dirty="0"/>
            </a:br>
            <a:r>
              <a:rPr lang="en-US" sz="2800" dirty="0"/>
              <a:t>Problem Specification</a:t>
            </a:r>
            <a:endParaRPr lang="en-US" sz="3600" dirty="0"/>
          </a:p>
        </p:txBody>
      </p:sp>
      <p:sp>
        <p:nvSpPr>
          <p:cNvPr id="10261" name="Text Box 31"/>
          <p:cNvSpPr txBox="1">
            <a:spLocks noChangeArrowheads="1"/>
          </p:cNvSpPr>
          <p:nvPr/>
        </p:nvSpPr>
        <p:spPr bwMode="auto">
          <a:xfrm>
            <a:off x="1066800" y="4914011"/>
            <a:ext cx="7239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j-lt"/>
              </a:rPr>
              <a:t>Legal configuration = exactly one “token” in the ring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j-lt"/>
              </a:rPr>
              <a:t>Single token circulates in the ring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j-lt"/>
              </a:rPr>
              <a:t>Even if multiple tokens arise because of faults, if the algorithm continues to work correctly, then eventually there is a single token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" b="3493"/>
          <a:stretch/>
        </p:blipFill>
        <p:spPr>
          <a:xfrm>
            <a:off x="390146" y="1582437"/>
            <a:ext cx="4296154" cy="2617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4115" y="2629811"/>
            <a:ext cx="92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Legal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86300" y="1657662"/>
            <a:ext cx="4215178" cy="2542744"/>
            <a:chOff x="4686300" y="1657662"/>
            <a:chExt cx="4215178" cy="25427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1657662"/>
              <a:ext cx="4215178" cy="254274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00198" y="2706755"/>
              <a:ext cx="9131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Illegal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63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err="1"/>
              <a:t>Dijkstra’s</a:t>
            </a:r>
            <a:r>
              <a:rPr lang="en-US" sz="3600" dirty="0"/>
              <a:t> Algorithm [‘74]</a:t>
            </a:r>
          </a:p>
        </p:txBody>
      </p:sp>
      <p:sp>
        <p:nvSpPr>
          <p:cNvPr id="11277" name="Text Box 14"/>
          <p:cNvSpPr txBox="1">
            <a:spLocks noChangeArrowheads="1"/>
          </p:cNvSpPr>
          <p:nvPr/>
        </p:nvSpPr>
        <p:spPr bwMode="auto">
          <a:xfrm>
            <a:off x="1324907" y="4114800"/>
            <a:ext cx="605806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dirty="0"/>
              <a:t>N processes: 0, 1, …, N-1</a:t>
            </a:r>
          </a:p>
          <a:p>
            <a:r>
              <a:rPr lang="en-US" dirty="0"/>
              <a:t>state of process j is x[j] </a:t>
            </a:r>
            <a:r>
              <a:rPr lang="en-US" dirty="0">
                <a:sym typeface="Symbol" pitchFamily="18" charset="2"/>
              </a:rPr>
              <a:t></a:t>
            </a:r>
            <a:r>
              <a:rPr lang="en-US" dirty="0"/>
              <a:t> {0, 1, 2, K-1}, where K &gt; N</a:t>
            </a:r>
            <a:endParaRPr lang="en-US" i="1" dirty="0">
              <a:latin typeface="+mj-lt"/>
            </a:endParaRPr>
          </a:p>
          <a:p>
            <a:pPr algn="l">
              <a:lnSpc>
                <a:spcPct val="125000"/>
              </a:lnSpc>
            </a:pPr>
            <a:r>
              <a:rPr lang="en-US" i="1" dirty="0">
                <a:latin typeface="+mj-lt"/>
              </a:rPr>
              <a:t>p</a:t>
            </a:r>
            <a:r>
              <a:rPr lang="en-US" i="1" baseline="-25000" dirty="0">
                <a:latin typeface="+mj-lt"/>
              </a:rPr>
              <a:t>0</a:t>
            </a:r>
            <a:r>
              <a:rPr lang="en-US" dirty="0">
                <a:latin typeface="+mj-lt"/>
              </a:rPr>
              <a:t>	 </a:t>
            </a:r>
            <a:r>
              <a:rPr lang="en-US" b="1" dirty="0">
                <a:latin typeface="+mj-lt"/>
              </a:rPr>
              <a:t>if </a:t>
            </a:r>
            <a:r>
              <a:rPr lang="en-US" dirty="0">
                <a:latin typeface="+mj-lt"/>
              </a:rPr>
              <a:t>x[0] = x[N-1] </a:t>
            </a:r>
            <a:r>
              <a:rPr lang="en-US" b="1" dirty="0">
                <a:latin typeface="+mj-lt"/>
              </a:rPr>
              <a:t>then</a:t>
            </a:r>
            <a:r>
              <a:rPr lang="en-US" dirty="0">
                <a:latin typeface="+mj-lt"/>
              </a:rPr>
              <a:t> x[0] := x[0] + 1 </a:t>
            </a:r>
          </a:p>
          <a:p>
            <a:pPr algn="l">
              <a:lnSpc>
                <a:spcPct val="125000"/>
              </a:lnSpc>
            </a:pPr>
            <a:r>
              <a:rPr lang="en-US" i="1" dirty="0" err="1">
                <a:latin typeface="+mj-lt"/>
              </a:rPr>
              <a:t>p</a:t>
            </a:r>
            <a:r>
              <a:rPr lang="en-US" i="1" baseline="-25000" dirty="0" err="1">
                <a:latin typeface="+mj-lt"/>
              </a:rPr>
              <a:t>j</a:t>
            </a:r>
            <a:r>
              <a:rPr lang="en-US" dirty="0">
                <a:latin typeface="+mj-lt"/>
              </a:rPr>
              <a:t>  j &gt; 0, </a:t>
            </a:r>
            <a:r>
              <a:rPr lang="en-US" b="1" dirty="0">
                <a:latin typeface="+mj-lt"/>
              </a:rPr>
              <a:t>if</a:t>
            </a:r>
            <a:r>
              <a:rPr lang="en-US" dirty="0">
                <a:latin typeface="+mj-lt"/>
              </a:rPr>
              <a:t> x[j] ≠ x[j -1] </a:t>
            </a:r>
            <a:r>
              <a:rPr lang="en-US" b="1" dirty="0">
                <a:latin typeface="+mj-lt"/>
              </a:rPr>
              <a:t>then</a:t>
            </a:r>
            <a:r>
              <a:rPr lang="en-US" dirty="0">
                <a:latin typeface="+mj-lt"/>
              </a:rPr>
              <a:t> x[j] := x[j-1] </a:t>
            </a:r>
          </a:p>
        </p:txBody>
      </p:sp>
      <p:sp>
        <p:nvSpPr>
          <p:cNvPr id="11279" name="Rectangle 16"/>
          <p:cNvSpPr>
            <a:spLocks noChangeArrowheads="1"/>
          </p:cNvSpPr>
          <p:nvPr/>
        </p:nvSpPr>
        <p:spPr bwMode="auto">
          <a:xfrm>
            <a:off x="1142999" y="6019800"/>
            <a:ext cx="64218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B840C0"/>
                </a:solidFill>
              </a:rPr>
              <a:t>(p</a:t>
            </a:r>
            <a:r>
              <a:rPr lang="en-US" sz="2400" baseline="-25000" dirty="0">
                <a:solidFill>
                  <a:srgbClr val="B840C0"/>
                </a:solidFill>
              </a:rPr>
              <a:t>i</a:t>
            </a:r>
            <a:r>
              <a:rPr lang="en-US" sz="2400" dirty="0">
                <a:solidFill>
                  <a:srgbClr val="B840C0"/>
                </a:solidFill>
              </a:rPr>
              <a:t> has TOKEN if and only if the conditional is true)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-1" b="3493"/>
          <a:stretch/>
        </p:blipFill>
        <p:spPr>
          <a:xfrm>
            <a:off x="2133600" y="1143000"/>
            <a:ext cx="4876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Specification Language: HIOA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Token</a:t>
                </a:r>
                <a:r>
                  <a:rPr lang="en-US" dirty="0"/>
                  <a:t> (</a:t>
                </a:r>
                <a:r>
                  <a:rPr lang="en-US" dirty="0" err="1"/>
                  <a:t>n:natural,k:natural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type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: [0,…,n-1]</a:t>
                </a:r>
              </a:p>
              <a:p>
                <a:pPr marL="0" indent="0">
                  <a:buNone/>
                </a:pPr>
                <a:r>
                  <a:rPr lang="en-US" b="1" dirty="0"/>
                  <a:t>type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: [0,…,k-1]</a:t>
                </a:r>
              </a:p>
              <a:p>
                <a:pPr marL="0" indent="0">
                  <a:buNone/>
                </a:pPr>
                <a:r>
                  <a:rPr lang="en-US" b="1" dirty="0"/>
                  <a:t>signature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i:indices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variables</a:t>
                </a:r>
              </a:p>
              <a:p>
                <a:pPr marL="0" indent="0">
                  <a:buNone/>
                </a:pPr>
                <a:r>
                  <a:rPr lang="en-US" dirty="0"/>
                  <a:t> 	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] </a:t>
                </a:r>
                <a:r>
                  <a:rPr lang="en-US" b="1" dirty="0"/>
                  <a:t>initially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indices,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transitions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</a:t>
                </a:r>
                <a:r>
                  <a:rPr lang="en-US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pre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= 0 /\ x[</a:t>
                </a:r>
                <a:r>
                  <a:rPr lang="en-US" dirty="0" err="1"/>
                  <a:t>i</a:t>
                </a:r>
                <a:r>
                  <a:rPr lang="en-US" dirty="0"/>
                  <a:t>] = x[n-1]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 err="1"/>
                  <a:t>eff</a:t>
                </a:r>
                <a:r>
                  <a:rPr lang="en-US" dirty="0"/>
                  <a:t> x[</a:t>
                </a:r>
                <a:r>
                  <a:rPr lang="en-US" dirty="0" err="1"/>
                  <a:t>i</a:t>
                </a:r>
                <a:r>
                  <a:rPr lang="en-US" dirty="0"/>
                  <a:t>] := x[</a:t>
                </a:r>
                <a:r>
                  <a:rPr lang="en-US" dirty="0" err="1"/>
                  <a:t>i</a:t>
                </a:r>
                <a:r>
                  <a:rPr lang="en-US" dirty="0"/>
                  <a:t>] + 1 mod k;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</a:t>
                </a:r>
                <a:r>
                  <a:rPr lang="en-US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pre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0 /\ x[</a:t>
                </a:r>
                <a:r>
                  <a:rPr lang="en-US" dirty="0" err="1"/>
                  <a:t>i</a:t>
                </a:r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x[i-1]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 err="1"/>
                  <a:t>eff</a:t>
                </a:r>
                <a:r>
                  <a:rPr lang="en-US" dirty="0"/>
                  <a:t> x[</a:t>
                </a:r>
                <a:r>
                  <a:rPr lang="en-US" dirty="0" err="1"/>
                  <a:t>i</a:t>
                </a:r>
                <a:r>
                  <a:rPr lang="en-US" dirty="0"/>
                  <a:t>] := x[i-1];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trajectories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0">
                <a:blip r:embed="rId2"/>
                <a:stretch>
                  <a:fillRect l="-593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0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Discrete Transition System or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An </a:t>
                </a:r>
                <a:r>
                  <a:rPr lang="en-US" b="1" dirty="0">
                    <a:ea typeface="Cambria Math" panose="02040503050406030204" pitchFamily="18" charset="0"/>
                  </a:rPr>
                  <a:t>automaton</a:t>
                </a:r>
                <a:r>
                  <a:rPr lang="en-US" b="0" dirty="0">
                    <a:ea typeface="Cambria Math" panose="02040503050406030204" pitchFamily="18" charset="0"/>
                  </a:rPr>
                  <a:t>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names of variables;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associated with a type,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</a:t>
                </a:r>
                <a:r>
                  <a:rPr lang="en-US" b="1" dirty="0"/>
                  <a:t>valuation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each variable in X to its type</a:t>
                </a:r>
              </a:p>
              <a:p>
                <a:pPr lvl="2"/>
                <a:r>
                  <a:rPr lang="en-US" dirty="0"/>
                  <a:t>Set of all valuations: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this is sometimes identified as the </a:t>
                </a:r>
                <a:r>
                  <a:rPr lang="en-US" b="1" dirty="0"/>
                  <a:t>state space </a:t>
                </a:r>
                <a:r>
                  <a:rPr lang="en-US" dirty="0"/>
                  <a:t>of the automaton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b="1" dirty="0"/>
                  <a:t>initial</a:t>
                </a:r>
                <a:r>
                  <a:rPr lang="en-US" dirty="0"/>
                  <a:t> or </a:t>
                </a:r>
                <a:r>
                  <a:rPr lang="en-US" b="1" dirty="0"/>
                  <a:t>start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set of names of </a:t>
                </a:r>
                <a:r>
                  <a:rPr lang="en-US" b="1" dirty="0"/>
                  <a:t>actions</a:t>
                </a:r>
                <a:r>
                  <a:rPr lang="en-US" dirty="0"/>
                  <a:t> or </a:t>
                </a:r>
                <a:r>
                  <a:rPr lang="en-US" b="1" dirty="0"/>
                  <a:t>labels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the set of </a:t>
                </a:r>
                <a:r>
                  <a:rPr lang="en-US" b="1" dirty="0"/>
                  <a:t>transitions</a:t>
                </a:r>
              </a:p>
              <a:p>
                <a:pPr lvl="2"/>
                <a:r>
                  <a:rPr lang="en-US" dirty="0"/>
                  <a:t>a transition is a triple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We write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31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Well formed Specifications in IOA Language Define Automata: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variables</a:t>
                </a:r>
                <a:r>
                  <a:rPr lang="en-US" dirty="0"/>
                  <a:t> s, v: Reals; a: </a:t>
                </a:r>
                <a:r>
                  <a:rPr lang="en-US" dirty="0" err="1"/>
                  <a:t>Bools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= {s, v, a}</a:t>
                </a:r>
              </a:p>
              <a:p>
                <a:pPr marL="0" indent="0">
                  <a:buNone/>
                </a:pPr>
                <a:r>
                  <a:rPr lang="en-US" dirty="0"/>
                  <a:t>Example valuations: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↦5.5,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↦0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↦10,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↦−2.5,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↦1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{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type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: [0,…,n-1]</a:t>
                </a:r>
              </a:p>
              <a:p>
                <a:pPr marL="0" indent="0">
                  <a:buNone/>
                </a:pPr>
                <a:r>
                  <a:rPr lang="en-US" b="1" dirty="0"/>
                  <a:t>variables </a:t>
                </a:r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Fix n = 6, k = 8</a:t>
                </a:r>
              </a:p>
              <a:p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[{0,…,5}</a:t>
                </a:r>
                <a:r>
                  <a:rPr lang="en-US" dirty="0">
                    <a:solidFill>
                      <a:srgbClr val="FF00FF"/>
                    </a:solidFill>
                  </a:rPr>
                  <a:t> </a:t>
                </a:r>
                <a:r>
                  <a:rPr lang="en-US" dirty="0"/>
                  <a:t>-&gt; {0,…,7}]</a:t>
                </a:r>
              </a:p>
              <a:p>
                <a:r>
                  <a:rPr lang="en-US" dirty="0"/>
                  <a:t>Example valuations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0↦0, 1↦0, 2↦0, 3↦0, 4↦0, 5↦0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1↦0, 2↦0, 3↦0, 4↦0, 5↦0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2022" b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94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850523" y="349239"/>
            <a:ext cx="7496393" cy="8034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Verification Problem  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  <a:r>
              <a:rPr lang="en-US" sz="4400" dirty="0"/>
              <a:t> </a:t>
            </a:r>
            <a:endParaRPr lang="en-US" sz="4400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151666" y="2366402"/>
            <a:ext cx="6840667" cy="1838491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9" name="Flowchart: Card 18"/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Curved Connector 34"/>
              <p:cNvCxnSpPr>
                <a:stCxn id="34" idx="7"/>
                <a:endCxn id="32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stCxn id="34" idx="3"/>
                <a:endCxn id="33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/>
              <p:cNvCxnSpPr>
                <a:stCxn id="34" idx="6"/>
                <a:endCxn id="33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33" idx="6"/>
                <a:endCxn id="32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7840" y="4802835"/>
            <a:ext cx="7261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Verification.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 action of demonstrating or proving to be true by means of evidence; formal assertion of truth. (OED)</a:t>
            </a:r>
          </a:p>
        </p:txBody>
      </p: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States and predicates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102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variables </a:t>
                </a:r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indices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FF00FF"/>
                    </a:solidFill>
                  </a:rPr>
                  <a:t>values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Fix n = 6, k = 8</a:t>
                </a:r>
              </a:p>
              <a:p>
                <a:r>
                  <a:rPr lang="en-US" dirty="0"/>
                  <a:t>x: </a:t>
                </a:r>
                <a:r>
                  <a:rPr lang="en-US" b="1" dirty="0">
                    <a:solidFill>
                      <a:srgbClr val="00B050"/>
                    </a:solidFill>
                  </a:rPr>
                  <a:t>array</a:t>
                </a:r>
                <a:r>
                  <a:rPr lang="en-US" dirty="0"/>
                  <a:t>[{0,…,5}</a:t>
                </a:r>
                <a:r>
                  <a:rPr lang="en-US" dirty="0">
                    <a:solidFill>
                      <a:srgbClr val="FF00FF"/>
                    </a:solidFill>
                  </a:rPr>
                  <a:t> </a:t>
                </a:r>
                <a:r>
                  <a:rPr lang="en-US" dirty="0"/>
                  <a:t>-&gt; {0,…,7}]</a:t>
                </a:r>
              </a:p>
              <a:p>
                <a:r>
                  <a:rPr lang="en-US" dirty="0"/>
                  <a:t>Example valuations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0↦0, 1↦0, 2↦0, 3↦0, 4↦0, 5↦0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[4] =0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1↦0, 2↦0, 3↦0, 4↦0, 5↦0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predicate </a:t>
                </a:r>
                <a:r>
                  <a:rPr lang="en-US" dirty="0"/>
                  <a:t>over X is a formula involving the variables in X. Examples: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valuation </a:t>
                </a:r>
                <a:r>
                  <a:rPr lang="en-US" b="1" dirty="0"/>
                  <a:t>u</a:t>
                </a:r>
                <a:r>
                  <a:rPr lang="en-US" dirty="0"/>
                  <a:t> </a:t>
                </a:r>
                <a:r>
                  <a:rPr lang="en-US" b="1" dirty="0"/>
                  <a:t>satisfies a predicate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substituting the values of the variables in </a:t>
                </a:r>
                <a:r>
                  <a:rPr lang="en-US" b="1" dirty="0"/>
                  <a:t>u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makes it evaluate to </a:t>
                </a:r>
                <a:r>
                  <a:rPr lang="en-US" b="1" dirty="0"/>
                  <a:t>True. </a:t>
                </a:r>
                <a:r>
                  <a:rPr lang="en-US" dirty="0"/>
                  <a:t>We write </a:t>
                </a:r>
                <a:r>
                  <a:rPr lang="en-US" b="1" dirty="0"/>
                  <a:t>u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dirty="0"/>
                  <a:t>. Examples: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val(x): set of all valuations of x. Example: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=0…5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∈{0,…,7}}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}. 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Examples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1↦0,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=0,2,…,5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∈{0,…,7}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0↦0, 1↦0, 2↦0, 3↦0, 4↦0, 5↦0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Often specified by a formula or </a:t>
                </a:r>
                <a:r>
                  <a:rPr lang="en-US" b="1" dirty="0"/>
                  <a:t>predicate </a:t>
                </a:r>
                <a:r>
                  <a:rPr lang="en-US" dirty="0"/>
                  <a:t>involving X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10200"/>
              </a:xfrm>
              <a:blipFill rotWithShape="0">
                <a:blip r:embed="rId2"/>
                <a:stretch>
                  <a:fillRect l="-593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76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signature </a:t>
                </a:r>
                <a:r>
                  <a:rPr lang="en-US" dirty="0"/>
                  <a:t>defines the set of Actions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b="1" dirty="0"/>
                  <a:t>internal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FF"/>
                    </a:solidFill>
                  </a:rPr>
                  <a:t>step</a:t>
                </a:r>
                <a:r>
                  <a:rPr lang="en-US" dirty="0"/>
                  <a:t>(</a:t>
                </a:r>
                <a:r>
                  <a:rPr lang="en-US" dirty="0" err="1"/>
                  <a:t>i:indices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internal </a:t>
                </a:r>
                <a:r>
                  <a:rPr lang="en-US" dirty="0" err="1"/>
                  <a:t>brakeOn</a:t>
                </a:r>
                <a:r>
                  <a:rPr lang="en-US" dirty="0"/>
                  <a:t>, </a:t>
                </a:r>
                <a:r>
                  <a:rPr lang="en-US" dirty="0" err="1"/>
                  <a:t>brakeOff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𝑏𝑟𝑎𝑘𝑒𝑂𝑛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𝑏𝑟𝑎𝑘𝑒𝑂𝑓𝑓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458200" cy="4525963"/>
              </a:xfrm>
            </p:spPr>
            <p:txBody>
              <a:bodyPr>
                <a:normAutofit lnSpcReduction="1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200" dirty="0"/>
                  <a:t> is the set of </a:t>
                </a:r>
                <a:r>
                  <a:rPr lang="en-US" sz="2200" b="1" dirty="0"/>
                  <a:t>transitions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200" dirty="0"/>
                  <a:t>such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𝑃𝑟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200" dirty="0"/>
                  <a:t>}</a:t>
                </a:r>
                <a:endParaRPr lang="en-US" sz="22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r>
                  <a:rPr lang="en-US" sz="2600" b="1" dirty="0"/>
                  <a:t>internal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step</a:t>
                </a:r>
                <a:r>
                  <a:rPr lang="en-US" sz="2600" dirty="0"/>
                  <a:t>(</a:t>
                </a:r>
                <a:r>
                  <a:rPr lang="en-US" sz="2600" dirty="0" err="1"/>
                  <a:t>i:</a:t>
                </a:r>
                <a:r>
                  <a:rPr lang="en-US" sz="2600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/>
                  <a:t>pre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 = 0 /\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= x[n-1]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 err="1"/>
                  <a:t>eff</a:t>
                </a:r>
                <a:r>
                  <a:rPr lang="en-US" sz="2600" dirty="0"/>
                  <a:t>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:=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+ 1 mod k;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internal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step</a:t>
                </a:r>
                <a:r>
                  <a:rPr lang="en-US" sz="2600" dirty="0"/>
                  <a:t>(</a:t>
                </a:r>
                <a:r>
                  <a:rPr lang="en-US" sz="2600" dirty="0" err="1"/>
                  <a:t>i:</a:t>
                </a:r>
                <a:r>
                  <a:rPr lang="en-US" sz="2600" dirty="0" err="1">
                    <a:solidFill>
                      <a:srgbClr val="FF00FF"/>
                    </a:solidFill>
                  </a:rPr>
                  <a:t>indices</a:t>
                </a:r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/>
                  <a:t>pre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600" dirty="0"/>
                  <a:t> 0 /\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600" dirty="0"/>
                  <a:t>x[i-1]</a:t>
                </a:r>
              </a:p>
              <a:p>
                <a:pPr marL="0" indent="0">
                  <a:buNone/>
                </a:pPr>
                <a:r>
                  <a:rPr lang="en-US" sz="2600" dirty="0"/>
                  <a:t>   </a:t>
                </a:r>
                <a:r>
                  <a:rPr lang="en-US" sz="2600" b="1" dirty="0" err="1"/>
                  <a:t>eff</a:t>
                </a:r>
                <a:r>
                  <a:rPr lang="en-US" sz="2600" dirty="0"/>
                  <a:t> x[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] := x[i-1];</a:t>
                </a:r>
              </a:p>
              <a:p>
                <a:pPr marL="0" lvl="1" indent="0">
                  <a:buNone/>
                </a:pPr>
                <a:endParaRPr lang="en-US" b="1" dirty="0"/>
              </a:p>
              <a:p>
                <a:pPr marL="0" lvl="1" indent="0">
                  <a:buNone/>
                </a:pPr>
                <a:endParaRPr lang="en-US" b="1" dirty="0"/>
              </a:p>
              <a:p>
                <a:pPr marL="0" lvl="1" indent="0">
                  <a:buNone/>
                </a:pPr>
                <a:endParaRPr lang="en-US" b="1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458200" cy="4525963"/>
              </a:xfrm>
              <a:blipFill rotWithShape="0">
                <a:blip r:embed="rId2"/>
                <a:stretch>
                  <a:fillRect l="-1298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2514600"/>
                <a:ext cx="4572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i="1" dirty="0" err="1">
                    <a:latin typeface="Cambria Math" panose="02040503050406030204" pitchFamily="18" charset="0"/>
                  </a:rPr>
                  <a:t>iff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(a)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[0]+1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i="1" dirty="0"/>
                  <a:t>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(b)(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i="1" dirty="0"/>
                  <a:t>)</a:t>
                </a:r>
              </a:p>
              <a:p>
                <a:pPr marL="342900" indent="-342900">
                  <a:buAutoNum type="alphaLcParenBoth"/>
                </a:pPr>
                <a:endParaRPr lang="en-US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514600"/>
                <a:ext cx="4572000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86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Nondeterminism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an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Pre(a) is the formula defining its </a:t>
                </a:r>
                <a:r>
                  <a:rPr lang="en-US" b="1" dirty="0"/>
                  <a:t>pre</a:t>
                </a:r>
                <a:r>
                  <a:rPr lang="en-US" dirty="0"/>
                  <a:t>condition, and </a:t>
                </a:r>
                <a:r>
                  <a:rPr lang="en-US" dirty="0" err="1"/>
                  <a:t>Eff</a:t>
                </a:r>
                <a:r>
                  <a:rPr lang="en-US" dirty="0"/>
                  <a:t>(a) is the relation defining the </a:t>
                </a:r>
                <a:r>
                  <a:rPr lang="en-US" b="1" dirty="0"/>
                  <a:t>eff</a:t>
                </a:r>
                <a:r>
                  <a:rPr lang="en-US" dirty="0"/>
                  <a:t>ect.</a:t>
                </a:r>
              </a:p>
              <a:p>
                <a:r>
                  <a:rPr lang="en-US" dirty="0"/>
                  <a:t>States satisfying precondition are said to </a:t>
                </a:r>
                <a:r>
                  <a:rPr lang="en-US" b="1" dirty="0"/>
                  <a:t>enable</a:t>
                </a:r>
                <a:r>
                  <a:rPr lang="en-US" dirty="0"/>
                  <a:t> the action</a:t>
                </a:r>
              </a:p>
              <a:p>
                <a:r>
                  <a:rPr lang="en-US" dirty="0"/>
                  <a:t>In general </a:t>
                </a:r>
                <a:r>
                  <a:rPr lang="en-US" dirty="0" err="1"/>
                  <a:t>Eff</a:t>
                </a:r>
                <a:r>
                  <a:rPr lang="en-US" dirty="0"/>
                  <a:t>(a) could be a relation, but for this example it is a function</a:t>
                </a:r>
              </a:p>
              <a:p>
                <a:r>
                  <a:rPr lang="en-US" b="1" dirty="0" err="1"/>
                  <a:t>Nondeterminism</a:t>
                </a:r>
                <a:endParaRPr lang="en-US" b="1" dirty="0"/>
              </a:p>
              <a:p>
                <a:pPr marL="685800" lvl="1"/>
                <a:r>
                  <a:rPr lang="en-US" dirty="0"/>
                  <a:t>Multiple actions enabled from the same state</a:t>
                </a:r>
              </a:p>
              <a:p>
                <a:pPr marL="685800" lvl="1"/>
                <a:r>
                  <a:rPr lang="en-US" dirty="0"/>
                  <a:t>Multiple post-states from the same action</a:t>
                </a:r>
              </a:p>
              <a:p>
                <a:pPr marL="285750" indent="-285750"/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8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Executions, Reachability, and Invariants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An execution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is an alternating (possibly infinite) sequence of states and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reachable </a:t>
                </a:r>
                <a:r>
                  <a:rPr lang="en-US" dirty="0"/>
                  <a:t>if there exists an execution that ends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It is denoted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or simply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</a:t>
                </a:r>
                <a:r>
                  <a:rPr lang="en-US" b="1" dirty="0"/>
                  <a:t>invariant </a:t>
                </a:r>
                <a:r>
                  <a:rPr lang="en-US" dirty="0"/>
                  <a:t>is a set of states I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073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Example Invariants for token Ring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sz="2800" dirty="0"/>
              <a:t>“Exactly one process has the token”.</a:t>
            </a:r>
          </a:p>
          <a:p>
            <a:pPr marL="514350" indent="-514350" eaLnBrk="1" hangingPunct="1">
              <a:buFont typeface="Arial" charset="0"/>
              <a:buAutoNum type="arabicPeriod"/>
            </a:pPr>
            <a:r>
              <a:rPr lang="en-US" sz="2800" dirty="0"/>
              <a:t>“At least one process has a token”.</a:t>
            </a:r>
          </a:p>
          <a:p>
            <a:pPr marL="514350" indent="-514350" eaLnBrk="1" hangingPunct="1">
              <a:buFont typeface="Arial" charset="0"/>
              <a:buAutoNum type="arabicPeriod"/>
            </a:pPr>
            <a:r>
              <a:rPr lang="en-US" sz="2800" dirty="0"/>
              <a:t>“All processes have values at most  k-1”.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55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as Graph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Q1.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reachable? </a:t>
                </a:r>
              </a:p>
              <a:p>
                <a:r>
                  <a:rPr lang="en-US" dirty="0"/>
                  <a:t>Define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/>
                  <a:t>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Q2. Does there exist a path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dirty="0"/>
                  <a:t> from any state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Perform DFS/BFS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887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Reach as </a:t>
            </a:r>
            <a:r>
              <a:rPr lang="en-US" dirty="0" err="1"/>
              <a:t>fixpoint</a:t>
            </a:r>
            <a:r>
              <a:rPr lang="en-US" dirty="0"/>
              <a:t> of Post?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20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Invariants</a:t>
            </a:r>
          </a:p>
        </p:txBody>
      </p:sp>
    </p:spTree>
    <p:extLst>
      <p:ext uri="{BB962C8B-B14F-4D97-AF65-F5344CB8AC3E}">
        <p14:creationId xmlns:p14="http://schemas.microsoft.com/office/powerpoint/2010/main" val="103183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the Theory of Comp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3434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660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Next: Overview of complexity classes  for understanding hardness of different verification problems</a:t>
            </a:r>
          </a:p>
          <a:p>
            <a:r>
              <a:rPr lang="en-US" sz="2800" dirty="0"/>
              <a:t>Reading assignment:</a:t>
            </a:r>
          </a:p>
          <a:p>
            <a:pPr lvl="1"/>
            <a:r>
              <a:rPr lang="en-US" sz="2400" dirty="0"/>
              <a:t>Turing Machines</a:t>
            </a:r>
          </a:p>
          <a:p>
            <a:pPr lvl="1"/>
            <a:r>
              <a:rPr lang="en-US" sz="2400" dirty="0"/>
              <a:t>Decidability</a:t>
            </a:r>
          </a:p>
          <a:p>
            <a:pPr lvl="1"/>
            <a:r>
              <a:rPr lang="en-US" sz="2400" dirty="0"/>
              <a:t>Complexity classes P, NP, PSPACE, NL</a:t>
            </a:r>
          </a:p>
          <a:p>
            <a:pPr lvl="1"/>
            <a:r>
              <a:rPr lang="en-US" sz="2400" dirty="0"/>
              <a:t>Reductions</a:t>
            </a:r>
          </a:p>
          <a:p>
            <a:r>
              <a:rPr lang="en-US" sz="2800" dirty="0"/>
              <a:t>Reference: Any standard textbook on theory of computation, e.g., Introduction to Theory of Computation by Michael </a:t>
            </a:r>
            <a:r>
              <a:rPr lang="en-US" sz="2800" dirty="0" err="1"/>
              <a:t>Sipser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575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Lecture notes will be posted: </a:t>
            </a:r>
            <a:r>
              <a:rPr lang="en-US" dirty="0">
                <a:hlinkClick r:id="rId2"/>
              </a:rPr>
              <a:t>https://wiki.illinois.edu/wiki/display/ECECS584FVECS/</a:t>
            </a:r>
            <a:endParaRPr lang="en-US" dirty="0"/>
          </a:p>
          <a:p>
            <a:endParaRPr lang="en-US" dirty="0"/>
          </a:p>
          <a:p>
            <a:r>
              <a:rPr lang="en-US" dirty="0"/>
              <a:t>(35%) 4-5 </a:t>
            </a:r>
            <a:r>
              <a:rPr lang="en-US" dirty="0" err="1"/>
              <a:t>Homeworks</a:t>
            </a:r>
            <a:r>
              <a:rPr lang="en-US" dirty="0"/>
              <a:t>, e.g.</a:t>
            </a:r>
          </a:p>
          <a:p>
            <a:pPr lvl="1"/>
            <a:r>
              <a:rPr lang="en-US" dirty="0"/>
              <a:t>specify systems; write proofs</a:t>
            </a:r>
          </a:p>
          <a:p>
            <a:pPr lvl="1"/>
            <a:r>
              <a:rPr lang="en-US" dirty="0"/>
              <a:t>verify using tools </a:t>
            </a:r>
          </a:p>
          <a:p>
            <a:r>
              <a:rPr lang="en-US" dirty="0"/>
              <a:t>(60%) Project</a:t>
            </a:r>
          </a:p>
          <a:p>
            <a:pPr lvl="1"/>
            <a:r>
              <a:rPr lang="en-US" dirty="0"/>
              <a:t>Today: some project ideas handed out; you can bring your own </a:t>
            </a:r>
          </a:p>
          <a:p>
            <a:pPr lvl="1"/>
            <a:r>
              <a:rPr lang="en-US" dirty="0"/>
              <a:t>In 1 month, project planning workshop (15 min 1-1 meeting)</a:t>
            </a:r>
          </a:p>
          <a:p>
            <a:pPr lvl="1"/>
            <a:r>
              <a:rPr lang="en-US" dirty="0"/>
              <a:t>Mid-September: Propose project (2 pages)</a:t>
            </a:r>
          </a:p>
          <a:p>
            <a:pPr lvl="1"/>
            <a:r>
              <a:rPr lang="en-US" dirty="0"/>
              <a:t>End of semester: Paper (10 pages) + presentation (15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r>
              <a:rPr lang="en-US" dirty="0"/>
              <a:t>(5%) Participation</a:t>
            </a:r>
          </a:p>
          <a:p>
            <a:r>
              <a:rPr lang="en-US" dirty="0"/>
              <a:t>Tools: PVS, </a:t>
            </a:r>
            <a:r>
              <a:rPr lang="en-US" dirty="0" err="1"/>
              <a:t>SpaceEx</a:t>
            </a:r>
            <a:r>
              <a:rPr lang="en-US" dirty="0"/>
              <a:t>, UPPAAL, C2E2</a:t>
            </a:r>
          </a:p>
          <a:p>
            <a:pPr lvl="1"/>
            <a:r>
              <a:rPr lang="en-US" dirty="0"/>
              <a:t>Webpage has links; start installing and browsing</a:t>
            </a:r>
          </a:p>
          <a:p>
            <a:r>
              <a:rPr lang="en-US" dirty="0"/>
              <a:t>Teaching Assistant: Nicole Chan </a:t>
            </a:r>
            <a:r>
              <a:rPr lang="en-US" dirty="0">
                <a:hlinkClick r:id="rId3"/>
              </a:rPr>
              <a:t>nschan3@illinois.edu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6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600200"/>
            <a:ext cx="7374130" cy="322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How many miles must an autonomous car test drive before we call it safe? </a:t>
            </a:r>
          </a:p>
          <a:p>
            <a:pPr algn="ctr"/>
            <a:br>
              <a:rPr lang="en-US" sz="2912" dirty="0">
                <a:latin typeface="+mj-lt"/>
              </a:rPr>
            </a:br>
            <a:r>
              <a:rPr lang="en-US" sz="2912" dirty="0">
                <a:latin typeface="+mj-lt"/>
              </a:rPr>
              <a:t>200 million miles?</a:t>
            </a:r>
          </a:p>
          <a:p>
            <a:pPr algn="ctr"/>
            <a:endParaRPr lang="en-US" sz="2912" dirty="0">
              <a:latin typeface="+mj-lt"/>
            </a:endParaRPr>
          </a:p>
          <a:p>
            <a:pPr algn="ctr"/>
            <a:r>
              <a:rPr lang="en-US" sz="2912" dirty="0">
                <a:latin typeface="+mj-lt"/>
              </a:rPr>
              <a:t>0.07 fatalities per billion passenger miles (commercial flight)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State of Practice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9FAA91-89FD-C844-ACCE-C68771422F8C}"/>
              </a:ext>
            </a:extLst>
          </p:cNvPr>
          <p:cNvSpPr txBox="1">
            <a:spLocks/>
          </p:cNvSpPr>
          <p:nvPr/>
        </p:nvSpPr>
        <p:spPr>
          <a:xfrm>
            <a:off x="762000" y="5277678"/>
            <a:ext cx="7654738" cy="964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Arial Rounded MT Bold" charset="0"/>
                <a:cs typeface="Arial Rounded MT Bold" charset="0"/>
              </a:rPr>
              <a:t>How is air-travel so safe?</a:t>
            </a:r>
            <a:endParaRPr lang="en-US" dirty="0"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449566" y="4136040"/>
          <a:ext cx="3025602" cy="17515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/>
                        <a:t>Dev.Assurance</a:t>
                      </a:r>
                      <a:r>
                        <a:rPr lang="en-US" sz="1100" dirty="0"/>
                        <a:t> Level (DAL)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Hazard Classification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Objectives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Catastrophic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71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B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Hazardous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69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Major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62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Minor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26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E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No Effect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0" y="442241"/>
            <a:ext cx="4780706" cy="5848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3" dirty="0">
                <a:solidFill>
                  <a:schemeClr val="tx1"/>
                </a:solidFill>
                <a:latin typeface="+mj-lt"/>
              </a:rPr>
              <a:t>Regulations and Audits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9405" y="2976878"/>
            <a:ext cx="2139604" cy="6707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8" dirty="0"/>
              <a:t>DO178C</a:t>
            </a:r>
            <a:endParaRPr lang="en-US" sz="2038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55" y="927829"/>
            <a:ext cx="852731" cy="4922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881">
                        <a14:backgroundMark x1="595" y1="62290" x2="595" y2="62290"/>
                        <a14:backgroundMark x1="595" y1="62290" x2="595" y2="62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"/>
          <a:stretch/>
        </p:blipFill>
        <p:spPr>
          <a:xfrm>
            <a:off x="3320664" y="-501556"/>
            <a:ext cx="7407308" cy="46855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0520" y="3876553"/>
            <a:ext cx="315450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Primary document by which FAA &amp; EASA approves software-based aerospace systems.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DAL establishes the process necessary to demonstrate compliance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Supplement DDO178C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97953" y="4136040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Statement Coverage: </a:t>
            </a:r>
            <a:r>
              <a:rPr lang="en-US" sz="1456" dirty="0">
                <a:solidFill>
                  <a:schemeClr val="bg1"/>
                </a:solidFill>
              </a:rPr>
              <a:t>Every statement of the source code must be covered by a test 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13768" y="5337785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Condition Coverage: </a:t>
            </a:r>
            <a:r>
              <a:rPr lang="en-US" sz="1456" dirty="0">
                <a:solidFill>
                  <a:schemeClr val="bg1"/>
                </a:solidFill>
              </a:rPr>
              <a:t>Every condition within a branch  statement must be covered by a test case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9405" y="1958763"/>
            <a:ext cx="3154504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What fraction of the cost of developing a new aircraft is in SW?</a:t>
            </a:r>
          </a:p>
        </p:txBody>
      </p:sp>
    </p:spTree>
    <p:extLst>
      <p:ext uri="{BB962C8B-B14F-4D97-AF65-F5344CB8AC3E}">
        <p14:creationId xmlns:p14="http://schemas.microsoft.com/office/powerpoint/2010/main" val="2388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-www.airliners.net/aviation-photos/photos/5/9/5/208259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-1770150" y="331142"/>
            <a:ext cx="5825315" cy="8034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ZA002 Incident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  <a:r>
              <a:rPr lang="en-US" sz="4400" dirty="0"/>
              <a:t>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164" y="1225689"/>
            <a:ext cx="3311719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rgbClr val="000000"/>
                </a:solidFill>
                <a:latin typeface="+mj-lt"/>
              </a:rPr>
              <a:t>EVERETT, Wash., Nov. 10, 2010-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- During approach to Laredo, Texas, yesterday, airplane </a:t>
            </a:r>
            <a:r>
              <a:rPr lang="en-US" sz="1200" dirty="0">
                <a:solidFill>
                  <a:schemeClr val="accent1"/>
                </a:solidFill>
                <a:latin typeface="+mj-lt"/>
              </a:rPr>
              <a:t>ZA002 lost primary electrical power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as a result of an onboard electrical fire. Backup systems, including the deployment of the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Ram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+mj-lt"/>
              </a:rPr>
              <a:t>Air Turbine (RAT),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functioned as expected and allowed the crew to complete a safe landing. The cause of the fire is still under investigation by Boeing.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+mj-lt"/>
              </a:rPr>
              <a:t>Initial inspection appears to indicate that a </a:t>
            </a:r>
            <a:r>
              <a:rPr lang="en-US" sz="1200" dirty="0">
                <a:solidFill>
                  <a:schemeClr val="accent1"/>
                </a:solidFill>
                <a:latin typeface="+mj-lt"/>
              </a:rPr>
              <a:t>power control panel in the aft electronics bay will need to be replaced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on ZA002. We are inspecting the power panel and surrounding area near that panel to determine if other repairs will be necessary.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r>
              <a:rPr lang="en-US" sz="1200" b="1" dirty="0">
                <a:latin typeface="+mj-lt"/>
              </a:rPr>
              <a:t>Boeing: Changes to Power Panel Design </a:t>
            </a:r>
            <a:r>
              <a:rPr lang="en-US" sz="1200" dirty="0">
                <a:solidFill>
                  <a:srgbClr val="000000"/>
                </a:solidFill>
              </a:rPr>
              <a:t>Nov. 24, 2010 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Boeing has acknowledged the rumors circulating around that </a:t>
            </a:r>
            <a:r>
              <a:rPr lang="en-US" sz="1200" dirty="0">
                <a:solidFill>
                  <a:schemeClr val="accent1"/>
                </a:solidFill>
                <a:latin typeface="+mj-lt"/>
              </a:rPr>
              <a:t>it was indeed FOD (foreign object damage) that had caused a short circuit that led to the fire in the P100 power panel.</a:t>
            </a:r>
            <a:br>
              <a:rPr lang="en-US" sz="1200" dirty="0">
                <a:latin typeface="+mj-lt"/>
              </a:rPr>
            </a:br>
            <a:br>
              <a:rPr lang="en-US" sz="1200" dirty="0">
                <a:latin typeface="+mj-lt"/>
              </a:rPr>
            </a:br>
            <a:r>
              <a:rPr lang="en-US" sz="1200" dirty="0">
                <a:latin typeface="+mj-lt"/>
              </a:rPr>
              <a:t>As a consequence Boeing will undertake a minor redesign of the power panel to reduce the chance of FOD creating and electrical arc or short circuit. Boeing will </a:t>
            </a:r>
            <a:r>
              <a:rPr lang="en-US" sz="1200" dirty="0">
                <a:solidFill>
                  <a:schemeClr val="accent1"/>
                </a:solidFill>
                <a:latin typeface="+mj-lt"/>
              </a:rPr>
              <a:t>also implement software changes to make sure that power distribution is improved.</a:t>
            </a:r>
            <a:r>
              <a:rPr lang="en-US" sz="1200" dirty="0">
                <a:latin typeface="+mj-lt"/>
              </a:rPr>
              <a:t> This appears to be an acknowledgement that the electrical </a:t>
            </a:r>
            <a:r>
              <a:rPr lang="en-US" sz="1200" dirty="0">
                <a:solidFill>
                  <a:schemeClr val="accent1"/>
                </a:solidFill>
                <a:latin typeface="+mj-lt"/>
              </a:rPr>
              <a:t>power redundancies failed as well</a:t>
            </a:r>
            <a:r>
              <a:rPr lang="en-US" sz="1200" dirty="0">
                <a:latin typeface="+mj-lt"/>
              </a:rPr>
              <a:t>.</a:t>
            </a:r>
          </a:p>
        </p:txBody>
      </p:sp>
      <p:pic>
        <p:nvPicPr>
          <p:cNvPr id="1036" name="Picture 12" descr="http://4.bp.blogspot.com/-qYQJIdEwERc/UB7YkgC3pMI/AAAAAAAAAJo/z0jAyTjcTfs/s1600/rat2-71536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36649" cy="30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226909" y="3777478"/>
            <a:ext cx="4426598" cy="5828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New in DO178C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0221" y="4497307"/>
            <a:ext cx="3983225" cy="40832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Formal Methods  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80220" y="5066076"/>
            <a:ext cx="3983225" cy="4544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Model Based Development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80219" y="5680988"/>
            <a:ext cx="3983225" cy="4544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Object Oriented Techniques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0161" y="2819344"/>
            <a:ext cx="7654738" cy="964931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of CPS:</a:t>
            </a:r>
            <a:br>
              <a:rPr lang="en-US" dirty="0"/>
            </a:br>
            <a:r>
              <a:rPr lang="en-US" dirty="0"/>
              <a:t>We need standards, processes, tools, and trained individuals to ensure that algorithms meet the standards</a:t>
            </a:r>
          </a:p>
        </p:txBody>
      </p:sp>
    </p:spTree>
    <p:extLst>
      <p:ext uri="{BB962C8B-B14F-4D97-AF65-F5344CB8AC3E}">
        <p14:creationId xmlns:p14="http://schemas.microsoft.com/office/powerpoint/2010/main" val="97674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037" r="-181"/>
          <a:stretch/>
        </p:blipFill>
        <p:spPr>
          <a:xfrm>
            <a:off x="6079092" y="3754807"/>
            <a:ext cx="2026472" cy="211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708"/>
          <a:stretch/>
        </p:blipFill>
        <p:spPr>
          <a:xfrm>
            <a:off x="6568888" y="1949823"/>
            <a:ext cx="1745428" cy="171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52" b="92784" l="9924" r="92366">
                        <a14:foregroundMark x1="82165" y1="25492" x2="82165" y2="25492"/>
                        <a14:foregroundMark x1="79944" y1="27648" x2="79944" y2="27648"/>
                        <a14:foregroundMark x1="84316" y1="27460" x2="84316" y2="27460"/>
                        <a14:foregroundMark x1="87647" y1="27835" x2="87647" y2="27835"/>
                        <a14:foregroundMark x1="85913" y1="28866" x2="85913" y2="28866"/>
                        <a14:foregroundMark x1="90632" y1="27460" x2="90632" y2="27460"/>
                        <a14:backgroundMark x1="81055" y1="28304" x2="81055" y2="28304"/>
                      </a14:backgroundRemoval>
                    </a14:imgEffect>
                  </a14:imgLayer>
                </a14:imgProps>
              </a:ext>
            </a:extLst>
          </a:blip>
          <a:srcRect t="11259" b="4592"/>
          <a:stretch/>
        </p:blipFill>
        <p:spPr>
          <a:xfrm>
            <a:off x="-396546" y="1949824"/>
            <a:ext cx="6156238" cy="3835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883" y="1168451"/>
            <a:ext cx="8565229" cy="540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An earlier instance: microprocessor industry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11985" y="3754808"/>
            <a:ext cx="3059235" cy="316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6" dirty="0"/>
              <a:t>Electronic design automation industry</a:t>
            </a:r>
          </a:p>
        </p:txBody>
      </p:sp>
    </p:spTree>
    <p:extLst>
      <p:ext uri="{BB962C8B-B14F-4D97-AF65-F5344CB8AC3E}">
        <p14:creationId xmlns:p14="http://schemas.microsoft.com/office/powerpoint/2010/main" val="17892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Defects become more expensive with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25" y="1417639"/>
            <a:ext cx="6588775" cy="3953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290" y="5370901"/>
            <a:ext cx="740908" cy="450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0" dirty="0"/>
              <a:t>time</a:t>
            </a:r>
            <a:endParaRPr lang="en-US" sz="1456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898012" y="3602930"/>
            <a:ext cx="1517531" cy="450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0" dirty="0"/>
              <a:t>cost of bug</a:t>
            </a:r>
            <a:endParaRPr lang="en-US" sz="1456" dirty="0"/>
          </a:p>
        </p:txBody>
      </p:sp>
      <p:sp>
        <p:nvSpPr>
          <p:cNvPr id="7" name="Rectangle 6"/>
          <p:cNvSpPr/>
          <p:nvPr/>
        </p:nvSpPr>
        <p:spPr>
          <a:xfrm>
            <a:off x="134470" y="6239115"/>
            <a:ext cx="4437529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How to Cut Software-Related Medical Device Failures and Recalls, Lisa Weeks</a:t>
            </a:r>
          </a:p>
        </p:txBody>
      </p:sp>
    </p:spTree>
    <p:extLst>
      <p:ext uri="{BB962C8B-B14F-4D97-AF65-F5344CB8AC3E}">
        <p14:creationId xmlns:p14="http://schemas.microsoft.com/office/powerpoint/2010/main" val="1943648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11417</TotalTime>
  <Words>2463</Words>
  <Application>Microsoft Macintosh PowerPoint</Application>
  <PresentationFormat>On-screen Show (4:3)</PresentationFormat>
  <Paragraphs>306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Narrow</vt:lpstr>
      <vt:lpstr>Calibri</vt:lpstr>
      <vt:lpstr>Cambria Math</vt:lpstr>
      <vt:lpstr>Office Theme</vt:lpstr>
      <vt:lpstr>Introduction to cyber-physical system modeling and verification</vt:lpstr>
      <vt:lpstr>PowerPoint Presentation</vt:lpstr>
      <vt:lpstr>Course Information</vt:lpstr>
      <vt:lpstr>State of Practice</vt:lpstr>
      <vt:lpstr>PowerPoint Presentation</vt:lpstr>
      <vt:lpstr>PowerPoint Presentation</vt:lpstr>
      <vt:lpstr>Verification of CPS: We need standards, processes, tools, and trained individuals to ensure that algorithms meet the standards</vt:lpstr>
      <vt:lpstr>PowerPoint Presentation</vt:lpstr>
      <vt:lpstr>Defects become more expensive with time</vt:lpstr>
      <vt:lpstr>Design lifecycle</vt:lpstr>
      <vt:lpstr>Beyond ECE/CS 584</vt:lpstr>
      <vt:lpstr>ECE/CS 584 Learning Objectives</vt:lpstr>
      <vt:lpstr>Discrete Systems</vt:lpstr>
      <vt:lpstr>An Example: Informal Description</vt:lpstr>
      <vt:lpstr>Token-based mutual exclusion in unidirectional ring Problem Specification</vt:lpstr>
      <vt:lpstr>Dijkstra’s Algorithm [‘74]</vt:lpstr>
      <vt:lpstr>A Specification Language: HIOA</vt:lpstr>
      <vt:lpstr>Discrete Transition System or Automaton</vt:lpstr>
      <vt:lpstr>Well formed Specifications in IOA Language Define Automata: variables</vt:lpstr>
      <vt:lpstr>States and predicates</vt:lpstr>
      <vt:lpstr>Actions</vt:lpstr>
      <vt:lpstr>Transitions</vt:lpstr>
      <vt:lpstr>Nondeterminism</vt:lpstr>
      <vt:lpstr>Executions, Reachability, and Invariants </vt:lpstr>
      <vt:lpstr>Example Invariants for token Ring</vt:lpstr>
      <vt:lpstr>Reachability as Graph Search</vt:lpstr>
      <vt:lpstr>Reach as fixpoint of Post?</vt:lpstr>
      <vt:lpstr>Importance of Invariants</vt:lpstr>
      <vt:lpstr>Reading Assignments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142</cp:revision>
  <dcterms:created xsi:type="dcterms:W3CDTF">2012-08-27T20:41:55Z</dcterms:created>
  <dcterms:modified xsi:type="dcterms:W3CDTF">2019-08-09T19:20:48Z</dcterms:modified>
  <cp:category>ECE584</cp:category>
</cp:coreProperties>
</file>